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8" r:id="rId15"/>
    <p:sldId id="269" r:id="rId16"/>
    <p:sldId id="271" r:id="rId17"/>
    <p:sldId id="270" r:id="rId18"/>
    <p:sldId id="272" r:id="rId19"/>
    <p:sldId id="273" r:id="rId20"/>
    <p:sldId id="275" r:id="rId21"/>
    <p:sldId id="277" r:id="rId22"/>
    <p:sldId id="276" r:id="rId23"/>
    <p:sldId id="279" r:id="rId24"/>
    <p:sldId id="281" r:id="rId25"/>
    <p:sldId id="280" r:id="rId26"/>
    <p:sldId id="282" r:id="rId27"/>
    <p:sldId id="283" r:id="rId2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7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25E5C-5C72-48A1-8062-38C8C7E064D6}" type="datetimeFigureOut">
              <a:rPr lang="es-ES" smtClean="0"/>
              <a:pPr/>
              <a:t>18/10/2014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6E926-4863-4385-B038-0E5E6D0974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D00A-2D17-438F-B5A2-249F16D580A3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E201-9D27-428C-AF42-A966B5BFB1D5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2F85B-4958-4559-BC4E-4E52865A829E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A7BFCF-185F-4E1A-A85A-4F0A629A538D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107-4AF1-45A6-AFBE-D8E4534696B4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D39-0B73-45DD-9A2F-E45551CC062C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DFE9-E872-4C6E-AE69-D4D43D28E691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E328-C655-4A82-86F4-B2858830AA45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7FB12-9595-4FFD-8615-8A2527FC2118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D26C52-4F60-4D47-8204-40523D4442F2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753D-54E9-49A6-9942-27F43D037E8B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783673-2674-4A9D-9E35-B40E5FFB8957}" type="datetime1">
              <a:rPr lang="es-ES" smtClean="0"/>
              <a:pPr/>
              <a:t>18/10/2014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Colegio Nuestra Señora de los Infantes               Profesor D.Javier 4º Curso Ed. Primaria</a:t>
            </a:r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C23A111-2020-44BA-91A6-A573BCF10F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u3BFYdmZT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NR=1&amp;v=zR6RPFkqPrU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ulevasalud.com/ps/subcategoria.jsp?ID_CATEGORIA=101195&amp;RUTA=1-4-188-101195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www.pulevasalud.com/ps/subcategoria.jsp?ID_CATEGORIA=100303&amp;RUTA=1-4-188-10030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fXMG0DAu9U0" TargetMode="External"/><Relationship Id="rId4" Type="http://schemas.openxmlformats.org/officeDocument/2006/relationships/image" Target="../media/image19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ntadeandalucia.es/averroes/carambolo/WEB%20JCLIC2/Agrega/Medio/El%20cuerpo%20humano/El%20aparato%20respiratorio/contenido/index.html" TargetMode="External"/><Relationship Id="rId2" Type="http://schemas.openxmlformats.org/officeDocument/2006/relationships/hyperlink" Target="http://www.educa.jcyl.es/educacyl/cm/gallery/Recursos%20Infinity/juegos_jcyl/cuerpo_uri/aparatorespirtorio_plu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.jcyl.es/educacyl/cm/zonaalumnos/tkPopUp?pgseed=1180704476302&amp;idContent=8333&amp;locale=es_ES&amp;textOnly=false" TargetMode="External"/><Relationship Id="rId5" Type="http://schemas.openxmlformats.org/officeDocument/2006/relationships/hyperlink" Target="http://www.indicedepaginas.com/puzzles_cuerpohumano.html" TargetMode="External"/><Relationship Id="rId4" Type="http://schemas.openxmlformats.org/officeDocument/2006/relationships/hyperlink" Target="http://recursostic.educacion.es/secundaria/edad/3esobiologia/3quincena8/actividades/q8_aparato_rep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1857364"/>
            <a:ext cx="8305800" cy="1123944"/>
          </a:xfrm>
        </p:spPr>
        <p:txBody>
          <a:bodyPr/>
          <a:lstStyle/>
          <a:p>
            <a:r>
              <a:rPr lang="es-E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br>
              <a:rPr lang="es-E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RESPIRACIÓN</a:t>
            </a:r>
            <a:endParaRPr lang="es-ES" sz="72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vagoteca.rincondelvago.com/empollologia-para-vagos/ejercicios-de-respiracion/respiraci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143248"/>
            <a:ext cx="2857520" cy="3245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14366" y="357166"/>
            <a:ext cx="8229600" cy="12192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ACTIVIDADES</a:t>
            </a:r>
            <a:r>
              <a:rPr lang="es-ES" b="1" dirty="0" smtClean="0">
                <a:solidFill>
                  <a:srgbClr val="FF0000"/>
                </a:solidFill>
                <a:effectLst/>
                <a:latin typeface="Calibri" pitchFamily="34" charset="0"/>
              </a:rPr>
              <a:t> 1,2,3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PAG 19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2530" name="Picture 2" descr="http://www.alergiainfantillafe.org/images/respiracion-1.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85925"/>
            <a:ext cx="6715172" cy="4237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72000"/>
          </a:xfrm>
        </p:spPr>
        <p:txBody>
          <a:bodyPr/>
          <a:lstStyle/>
          <a:p>
            <a:pPr>
              <a:buClr>
                <a:srgbClr val="FFFF00"/>
              </a:buClr>
            </a:pPr>
            <a:r>
              <a:rPr lang="es-ES" b="1" u="sng" dirty="0" smtClean="0"/>
              <a:t>Fosas Nasales: </a:t>
            </a:r>
            <a:r>
              <a:rPr lang="es-ES" dirty="0" smtClean="0"/>
              <a:t>situadas dentro de la nariz, recubiertas de un tejido que humedece  y  calienta el aire, y retiene partículas pequeñas. Los </a:t>
            </a:r>
            <a:r>
              <a:rPr lang="es-ES" i="1" dirty="0" smtClean="0"/>
              <a:t>pelillos </a:t>
            </a:r>
            <a:r>
              <a:rPr lang="es-ES" dirty="0" smtClean="0"/>
              <a:t>atrapan las partículas más grandes para evitar que entren a los pulmones.</a:t>
            </a:r>
          </a:p>
          <a:p>
            <a:pPr>
              <a:buClr>
                <a:srgbClr val="FFFF00"/>
              </a:buClr>
            </a:pPr>
            <a:r>
              <a:rPr lang="es-ES" b="1" u="sng" dirty="0" smtClean="0"/>
              <a:t>Faringe: </a:t>
            </a:r>
            <a:r>
              <a:rPr lang="es-ES" dirty="0" smtClean="0"/>
              <a:t>cavidad común del Ap. Digestivo Y Ap. Respiratorio que regula el paso de los alimentos hacia el esófago y el del aire hacia la laringe.</a:t>
            </a:r>
          </a:p>
          <a:p>
            <a:pPr>
              <a:buClr>
                <a:srgbClr val="FFFF00"/>
              </a:buClr>
            </a:pPr>
            <a:r>
              <a:rPr lang="es-ES" b="1" u="sng" dirty="0" smtClean="0"/>
              <a:t>Laringe</a:t>
            </a:r>
            <a:r>
              <a:rPr lang="es-ES" dirty="0" smtClean="0"/>
              <a:t>: tubo donde se encuentran las </a:t>
            </a:r>
            <a:r>
              <a:rPr lang="es-ES" i="1" dirty="0" smtClean="0"/>
              <a:t>cuerdas vocales</a:t>
            </a:r>
            <a:r>
              <a:rPr lang="es-ES" dirty="0" smtClean="0"/>
              <a:t>, que son las que  nos permiten hablar.</a:t>
            </a:r>
          </a:p>
          <a:p>
            <a:pPr>
              <a:buClr>
                <a:srgbClr val="FFFF00"/>
              </a:buClr>
            </a:pPr>
            <a:r>
              <a:rPr lang="es-ES" dirty="0" smtClean="0">
                <a:hlinkClick r:id="rId2"/>
              </a:rPr>
              <a:t>https://www.youtube.com/watch?v=Pu3BFYdmZTw</a:t>
            </a:r>
            <a:endParaRPr lang="es-ES" dirty="0" smtClean="0"/>
          </a:p>
          <a:p>
            <a:pPr>
              <a:buClr>
                <a:srgbClr val="FFFF00"/>
              </a:buClr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</a:rPr>
              <a:t>El aparato respiratorio</a:t>
            </a:r>
            <a:endParaRPr lang="es-ES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 lnSpcReduction="10000"/>
          </a:bodyPr>
          <a:lstStyle/>
          <a:p>
            <a:pPr>
              <a:buClr>
                <a:srgbClr val="FFFF00"/>
              </a:buClr>
            </a:pPr>
            <a:r>
              <a:rPr lang="es-ES" b="1" u="sng" dirty="0" smtClean="0"/>
              <a:t>Tráquea</a:t>
            </a:r>
            <a:r>
              <a:rPr lang="es-ES" dirty="0" smtClean="0"/>
              <a:t>: tubo de 10 cm que se divide en 2 conductos.</a:t>
            </a:r>
          </a:p>
          <a:p>
            <a:pPr>
              <a:buClr>
                <a:srgbClr val="FFFF00"/>
              </a:buClr>
            </a:pPr>
            <a:r>
              <a:rPr lang="es-ES" b="1" u="sng" dirty="0" smtClean="0"/>
              <a:t>Bronquios</a:t>
            </a:r>
            <a:r>
              <a:rPr lang="es-ES" dirty="0" smtClean="0"/>
              <a:t>: son dos conductos que conectan la tráquea con los pulmones.</a:t>
            </a:r>
          </a:p>
          <a:p>
            <a:pPr>
              <a:buClr>
                <a:srgbClr val="FFFF00"/>
              </a:buClr>
            </a:pPr>
            <a:r>
              <a:rPr lang="es-ES" b="1" u="sng" dirty="0" smtClean="0"/>
              <a:t>Pulmones</a:t>
            </a:r>
            <a:r>
              <a:rPr lang="es-ES" u="sng" dirty="0" smtClean="0"/>
              <a:t>: </a:t>
            </a:r>
            <a:r>
              <a:rPr lang="es-ES" dirty="0" smtClean="0"/>
              <a:t>son dos órganos elásticos y esponjosos situados en el tronco y protegidos por las costillas y el esternón.</a:t>
            </a:r>
          </a:p>
          <a:p>
            <a:pPr lvl="1">
              <a:buClr>
                <a:srgbClr val="FFFF00"/>
              </a:buClr>
            </a:pPr>
            <a:r>
              <a:rPr lang="es-ES" dirty="0" smtClean="0"/>
              <a:t>En su interior están los </a:t>
            </a:r>
            <a:r>
              <a:rPr lang="es-ES" i="1" u="sng" dirty="0" smtClean="0"/>
              <a:t>bronquios</a:t>
            </a:r>
            <a:r>
              <a:rPr lang="es-ES" dirty="0" smtClean="0"/>
              <a:t> que se ramifican en conductos más finos que terminan en pequeñas cavidades llamadas</a:t>
            </a:r>
            <a:r>
              <a:rPr lang="es-ES" i="1" u="sng" dirty="0" smtClean="0"/>
              <a:t> alveolos</a:t>
            </a:r>
            <a:r>
              <a:rPr lang="es-ES" dirty="0" smtClean="0"/>
              <a:t>, que es donde se realiza el intercambio de gases entre la sangre y el aire.</a:t>
            </a:r>
          </a:p>
          <a:p>
            <a:pPr lvl="1">
              <a:buClr>
                <a:srgbClr val="FFFF00"/>
              </a:buClr>
            </a:pPr>
            <a:r>
              <a:rPr lang="es-ES" dirty="0" smtClean="0"/>
              <a:t>Entre los pulmones se encuentra el corazón.</a:t>
            </a:r>
          </a:p>
          <a:p>
            <a:pPr lvl="1">
              <a:buClr>
                <a:srgbClr val="FFFF00"/>
              </a:buClr>
            </a:pPr>
            <a:r>
              <a:rPr lang="es-ES" dirty="0" smtClean="0">
                <a:hlinkClick r:id="rId2"/>
              </a:rPr>
              <a:t>http://www.youtube.com/watch?NR=1&amp;v=zR6RPFkqPrU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usicacristian.galeon.com/imagenes/respirator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290"/>
            <a:ext cx="5330891" cy="627860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500166" y="1559470"/>
            <a:ext cx="157163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Fosas Nasales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86446" y="1571612"/>
            <a:ext cx="100013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Faringe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929322" y="2143116"/>
            <a:ext cx="100013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Laringe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5929322" y="3071810"/>
            <a:ext cx="100013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Tráquea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html.rincondelvago.com/0006835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 En los momentos de inspiración y espiración intervienen:</a:t>
            </a:r>
          </a:p>
          <a:p>
            <a:pPr>
              <a:buClr>
                <a:srgbClr val="FFFF00"/>
              </a:buClr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Músculos intercostales</a:t>
            </a:r>
            <a:r>
              <a:rPr lang="es-ES" dirty="0" smtClean="0"/>
              <a:t>: situados entre las costillas.</a:t>
            </a:r>
          </a:p>
          <a:p>
            <a:pPr>
              <a:buClr>
                <a:srgbClr val="FFFF00"/>
              </a:buClr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Diafragma: </a:t>
            </a:r>
            <a:r>
              <a:rPr lang="es-ES" dirty="0" smtClean="0"/>
              <a:t>músculo que está debajo de los pulmones.</a:t>
            </a:r>
          </a:p>
          <a:p>
            <a:pPr>
              <a:buClr>
                <a:srgbClr val="FFFF00"/>
              </a:buClr>
            </a:pPr>
            <a:endParaRPr lang="es-ES" dirty="0" smtClean="0"/>
          </a:p>
          <a:p>
            <a:pPr>
              <a:buClr>
                <a:srgbClr val="FFFF00"/>
              </a:buClr>
              <a:buNone/>
            </a:pPr>
            <a:r>
              <a:rPr lang="es-ES" dirty="0" smtClean="0"/>
              <a:t>-Cuando  los músculos se contraen, el pecho se ensancha y el aire entra en los pulmones.</a:t>
            </a:r>
          </a:p>
          <a:p>
            <a:pPr>
              <a:buClr>
                <a:srgbClr val="FFFF00"/>
              </a:buClr>
              <a:buNone/>
            </a:pPr>
            <a:r>
              <a:rPr lang="es-ES" dirty="0" smtClean="0"/>
              <a:t>-Cuando los músculo se relajan, el pecho se estrecha y el aire sale de los pulmones.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Músculos para respirar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kalipedia.com/kalipediamedia/cienciasnaturales/media/200704/17/delavida/20070417klpcnavid_92.Ees.SC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952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.vitonica.com/2008/10/respir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227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595694"/>
          </a:xfrm>
        </p:spPr>
        <p:txBody>
          <a:bodyPr/>
          <a:lstStyle/>
          <a:p>
            <a:pPr>
              <a:buNone/>
            </a:pP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la </a:t>
            </a:r>
            <a:r>
              <a:rPr lang="es-E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nariz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ya que el aire se calienta y se humedece más.</a:t>
            </a:r>
          </a:p>
          <a:p>
            <a:pPr>
              <a:buNone/>
            </a:pPr>
            <a:endParaRPr lang="es-E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Además los pelillos de las fosas nasales hacen de filtro para partículas que hay en el aire.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s-ES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s-E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Debemos respirar por la nariz o por la boca?</a:t>
            </a:r>
            <a:endParaRPr lang="es-E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14366" y="357166"/>
            <a:ext cx="8229600" cy="12192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ACTIVIDADES</a:t>
            </a:r>
            <a:r>
              <a:rPr lang="es-ES" b="1" dirty="0" smtClean="0">
                <a:solidFill>
                  <a:srgbClr val="FF0000"/>
                </a:solidFill>
                <a:effectLst/>
                <a:latin typeface="Calibri" pitchFamily="34" charset="0"/>
              </a:rPr>
              <a:t> 1 y 2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PAG 21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9698" name="Picture 2" descr="http://4.bp.blogspot.com/_7h0oB2zsPDk/TQp7bez1WrI/AAAAAAAAAUc/ydY1jnu6Tt0/s1600/aparato+respiratorio+ni%25C3%25B1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00174"/>
            <a:ext cx="3786214" cy="4967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fondosypantallas.com/wp-content/uploads/2010/09/de-coraz%C3%B3n-gigant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57214"/>
            <a:ext cx="9144000" cy="68580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524000"/>
            <a:ext cx="8358246" cy="4572000"/>
          </a:xfrm>
        </p:spPr>
        <p:txBody>
          <a:bodyPr/>
          <a:lstStyle/>
          <a:p>
            <a:pPr>
              <a:buClr>
                <a:srgbClr val="FFC000"/>
              </a:buClr>
            </a:pPr>
            <a:endParaRPr lang="es-ES" dirty="0" smtClean="0"/>
          </a:p>
          <a:p>
            <a:pPr>
              <a:buClr>
                <a:srgbClr val="FFC000"/>
              </a:buClr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Lleva los </a:t>
            </a:r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nutrientes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obtenidos en la digestión a todas las partes de nuestro cuerpo.</a:t>
            </a:r>
          </a:p>
          <a:p>
            <a:pPr>
              <a:buClr>
                <a:srgbClr val="FFC000"/>
              </a:buClr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Lleva el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Oxígeno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se obtiene en los pulmones, para que se pueda obtener la energía de los nutrientes.</a:t>
            </a:r>
          </a:p>
          <a:p>
            <a:pPr>
              <a:buClr>
                <a:srgbClr val="FFC000"/>
              </a:buClr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Lleva las </a:t>
            </a:r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sustancias de desecho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que sean expulsadas al exterior. (El dióxido de carbono hacia los pulmones, y las sustancias de desecho hacia el Ap. Excretor)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del Ap. Circulatorio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4.bp.blogspot.com/_WBjpIdX1mW0/TFWfamFKfHI/AAAAAAAAAAc/NJU_ziLeHDY/s320/aire-pu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5203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Todas las personas necesitamos respirar para poder vivir.</a:t>
            </a:r>
          </a:p>
          <a:p>
            <a:endParaRPr lang="es-ES" sz="3200" dirty="0" smtClean="0"/>
          </a:p>
          <a:p>
            <a:endParaRPr lang="es-ES" sz="3200" dirty="0" smtClean="0"/>
          </a:p>
          <a:p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Tomamos el aire del exterior, que entra en los pulmones , y a continuación lo expulsamos  desde los pulmones al exterior.</a:t>
            </a:r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57784"/>
          </a:xfrm>
        </p:spPr>
        <p:txBody>
          <a:bodyPr>
            <a:normAutofit lnSpcReduction="10000"/>
          </a:bodyPr>
          <a:lstStyle/>
          <a:p>
            <a:pPr>
              <a:buClr>
                <a:srgbClr val="FFFF00"/>
              </a:buClr>
            </a:pPr>
            <a:endParaRPr lang="es-ES" dirty="0" smtClean="0"/>
          </a:p>
          <a:p>
            <a:pPr>
              <a:buClr>
                <a:srgbClr val="FFFF00"/>
              </a:buClr>
            </a:pPr>
            <a:r>
              <a:rPr lang="es-E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Sangre: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líquido rojo compuesta por los glóbulos rojos, los glóbulos blancos y las plaquetas.</a:t>
            </a:r>
          </a:p>
          <a:p>
            <a:pPr>
              <a:buClr>
                <a:srgbClr val="FFFF00"/>
              </a:buClr>
            </a:pP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FFFF00"/>
              </a:buClr>
            </a:pP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FFFF00"/>
              </a:buClr>
            </a:pPr>
            <a:r>
              <a:rPr lang="es-E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vasos sanguíneos: 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conductos por donde circula la sangre:</a:t>
            </a:r>
          </a:p>
          <a:p>
            <a:pPr lvl="1">
              <a:buClr>
                <a:srgbClr val="FFFF00"/>
              </a:buClr>
            </a:pPr>
            <a:r>
              <a:rPr lang="es-ES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Arterias: </a:t>
            </a:r>
            <a:r>
              <a:rPr lang="es-E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llevan la sangre desde el corazón hacia los demás </a:t>
            </a:r>
            <a:r>
              <a:rPr lang="es-E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organos</a:t>
            </a:r>
            <a:r>
              <a:rPr lang="es-E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buClr>
                <a:srgbClr val="FFFF00"/>
              </a:buClr>
            </a:pPr>
            <a:r>
              <a:rPr lang="es-ES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Venas</a:t>
            </a:r>
            <a:r>
              <a:rPr lang="es-E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llevan la sangre desde los órganos al corazón.</a:t>
            </a:r>
          </a:p>
          <a:p>
            <a:pPr lvl="1">
              <a:buClr>
                <a:srgbClr val="FFFF00"/>
              </a:buClr>
            </a:pPr>
            <a:r>
              <a:rPr lang="es-ES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Capilares: </a:t>
            </a:r>
            <a:r>
              <a:rPr lang="es-E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conductos muy finos que conecta las arterias con las venas.</a:t>
            </a:r>
          </a:p>
          <a:p>
            <a:pPr lvl="1">
              <a:buClr>
                <a:srgbClr val="FFFF00"/>
              </a:buClr>
            </a:pP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aparato circulatorio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14414" y="3000372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2"/>
              </a:rPr>
              <a:t>http://www.pulevasalud.com/ps/subcategoria.jsp?ID_CATEGORIA=101195&amp;RUTA=1-4-188-101195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00100" y="5715016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2"/>
              </a:rPr>
              <a:t>http://www.pulevasalud.com/ps/subcategoria.jsp?ID_CATEGORIA=100303&amp;RUTA=1-4-188-100303</a:t>
            </a:r>
            <a:endParaRPr lang="es-ES" dirty="0"/>
          </a:p>
        </p:txBody>
      </p:sp>
      <p:pic>
        <p:nvPicPr>
          <p:cNvPr id="34818" name="Picture 2" descr="http://blogs.educared.org/red-pronino/manuellopezcotilla/files/2010/04/10grande-207x3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2809657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http://2.bp.blogspot.com/_RsyKBL2MDYk/Sx6bDJoFsGI/AAAAAAAAgSw/kzwPlAmhlM0/s400/Aparato+Circulatorio+-+Sistema+Circulatorio+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0"/>
            <a:ext cx="4500594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CuadroTexto"/>
          <p:cNvSpPr txBox="1"/>
          <p:nvPr/>
        </p:nvSpPr>
        <p:spPr>
          <a:xfrm flipH="1">
            <a:off x="3779912" y="6237312"/>
            <a:ext cx="1111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043608" y="4797152"/>
            <a:ext cx="5631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5"/>
              </a:rPr>
              <a:t>https://www.youtube.com/watch?v=fXMG0DAu9U0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5720" y="1500174"/>
            <a:ext cx="5972188" cy="4572000"/>
          </a:xfrm>
        </p:spPr>
        <p:txBody>
          <a:bodyPr/>
          <a:lstStyle/>
          <a:p>
            <a:pPr>
              <a:buClr>
                <a:srgbClr val="FFFF00"/>
              </a:buClr>
            </a:pPr>
            <a:r>
              <a:rPr lang="es-ES" dirty="0" smtClean="0"/>
              <a:t>Órgano de tamaño de un puño situado entre los pulmones. 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Se encarga de </a:t>
            </a:r>
            <a:r>
              <a:rPr lang="es-ES" i="1" u="sng" dirty="0" smtClean="0"/>
              <a:t>bombear la sangre </a:t>
            </a:r>
            <a:r>
              <a:rPr lang="es-ES" dirty="0" smtClean="0"/>
              <a:t>para que circule por los vaso sanguíneos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Funciona de manera </a:t>
            </a:r>
            <a:r>
              <a:rPr lang="es-ES" i="1" u="sng" dirty="0" smtClean="0"/>
              <a:t>constante</a:t>
            </a:r>
            <a:r>
              <a:rPr lang="es-ES" dirty="0" smtClean="0"/>
              <a:t> y de forma </a:t>
            </a:r>
            <a:r>
              <a:rPr lang="es-ES" i="1" u="sng" dirty="0" smtClean="0"/>
              <a:t>involuntaria</a:t>
            </a:r>
            <a:r>
              <a:rPr lang="es-ES" dirty="0" smtClean="0"/>
              <a:t>.</a:t>
            </a:r>
          </a:p>
          <a:p>
            <a:pPr>
              <a:buClr>
                <a:srgbClr val="FFFF00"/>
              </a:buClr>
            </a:pPr>
            <a:r>
              <a:rPr lang="es-ES" dirty="0" smtClean="0"/>
              <a:t>Al </a:t>
            </a:r>
            <a:r>
              <a:rPr lang="es-ES" i="1" u="sng" dirty="0" smtClean="0"/>
              <a:t>contraerse</a:t>
            </a:r>
            <a:r>
              <a:rPr lang="es-ES" dirty="0" smtClean="0"/>
              <a:t> y</a:t>
            </a:r>
            <a:r>
              <a:rPr lang="es-ES" i="1" u="sng" dirty="0" smtClean="0"/>
              <a:t> relajarse </a:t>
            </a:r>
            <a:r>
              <a:rPr lang="es-ES" dirty="0" smtClean="0"/>
              <a:t>recoge la sangre que llega, y la impulsa a través de las arterias para que llegue a todos los órganos del cuerpo</a:t>
            </a:r>
            <a:r>
              <a:rPr lang="es-ES" dirty="0" smtClean="0">
                <a:sym typeface="Wingdings" pitchFamily="2" charset="2"/>
              </a:rPr>
              <a:t> </a:t>
            </a:r>
            <a:r>
              <a:rPr lang="es-ES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Latidos</a:t>
            </a:r>
            <a:r>
              <a:rPr lang="es-ES" dirty="0" smtClean="0">
                <a:sym typeface="Wingdings" pitchFamily="2" charset="2"/>
              </a:rPr>
              <a:t>.</a:t>
            </a:r>
          </a:p>
          <a:p>
            <a:pPr>
              <a:buClr>
                <a:srgbClr val="FFFF00"/>
              </a:buClr>
            </a:pPr>
            <a:endParaRPr lang="es-ES" dirty="0" smtClean="0">
              <a:sym typeface="Wingdings" pitchFamily="2" charset="2"/>
            </a:endParaRPr>
          </a:p>
          <a:p>
            <a:pPr>
              <a:buClr>
                <a:srgbClr val="FFFF00"/>
              </a:buClr>
            </a:pPr>
            <a:endParaRPr lang="es-ES" dirty="0" smtClean="0">
              <a:sym typeface="Wingdings" pitchFamily="2" charset="2"/>
            </a:endParaRPr>
          </a:p>
          <a:p>
            <a:pPr>
              <a:buClr>
                <a:srgbClr val="FFFF00"/>
              </a:buClr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42844" y="142852"/>
            <a:ext cx="6657964" cy="12192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Corazón</a:t>
            </a:r>
            <a:endParaRPr lang="es-ES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centros6.pntic.mec.es/cea.pablo.guzman/cc_naturales/coraz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1" y="1857364"/>
            <a:ext cx="240984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apoyamos los dedos índice y corazón en la zona de la muñeca situada bajo el dedo pulgar, podremos notar unas pulsaciones regulares,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qe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son el reflejo de los latidos de corazón.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u="sng" dirty="0" smtClean="0">
                <a:solidFill>
                  <a:srgbClr val="FFFF00"/>
                </a:solidFill>
              </a:rPr>
              <a:t>El pulso</a:t>
            </a:r>
            <a:endParaRPr lang="es-ES" b="1" u="sng" dirty="0">
              <a:solidFill>
                <a:srgbClr val="FFFF00"/>
              </a:solidFill>
            </a:endParaRPr>
          </a:p>
        </p:txBody>
      </p:sp>
      <p:pic>
        <p:nvPicPr>
          <p:cNvPr id="35842" name="Picture 2" descr="http://www.gentenatural.com/medicina/manual/imagenes/medir_pul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3833809" cy="250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http://www.sportfactor.es/blog/wp-content/uploads/2011/02/MIDE-TU-PULS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714752"/>
            <a:ext cx="3752850" cy="246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14366" y="357166"/>
            <a:ext cx="8229600" cy="12192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ACTIVIDADES</a:t>
            </a:r>
            <a:r>
              <a:rPr lang="es-ES" b="1" dirty="0" smtClean="0">
                <a:solidFill>
                  <a:srgbClr val="FF0000"/>
                </a:solidFill>
                <a:effectLst/>
                <a:latin typeface="Calibri" pitchFamily="34" charset="0"/>
              </a:rPr>
              <a:t> 1, 2, 3 y 4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PAG 23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36866" name="Picture 2" descr="http://encinas.lacoctelera.net/myfiles/duo5/01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2061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 de Repaso 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1-8 </a:t>
            </a: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PÁG 25</a:t>
            </a:r>
            <a:endParaRPr lang="es-E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2" name="Picture 4" descr="http://pazriestra.iescla.org/wp-content/uploads/2010/02/coraz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928802"/>
            <a:ext cx="4953000" cy="3905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Buscar algún artículo relacionado con las malas consecuencias que produce el tabaco a nuestros pulmones. 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image.dromadaire.com/dromacartes/30709g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143116"/>
            <a:ext cx="4143428" cy="414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rgbClr val="9B3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JUEGOS VIRTUALES</a:t>
            </a:r>
            <a:endParaRPr lang="es-ES" b="1" dirty="0">
              <a:solidFill>
                <a:srgbClr val="9B3B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57200" y="1412776"/>
            <a:ext cx="8229600" cy="46832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s-ES" sz="2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5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67544" y="1844824"/>
            <a:ext cx="8229600" cy="2462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rgbClr val="133374"/>
                </a:solidFill>
                <a:effectLst/>
                <a:latin typeface="Verdana" pitchFamily="34" charset="0"/>
                <a:cs typeface="Arial" pitchFamily="34" charset="0"/>
                <a:hlinkClick r:id="rId2"/>
              </a:rPr>
              <a:t>http://www.educa.jcyl.es/educacyl/cm/gallery/Recursos%20Infinity/juegos_jcyl/cuerpo_uri/aparatorespirtorio_plus.html</a:t>
            </a: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60040" y="2420888"/>
            <a:ext cx="8604448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Verdana" pitchFamily="34" charset="0"/>
                <a:cs typeface="Arial" pitchFamily="34" charset="0"/>
                <a:hlinkClick r:id="rId3"/>
              </a:rPr>
              <a:t>http://www.juntadeandalucia.es/averroes/carambolo/WEB%20JCLIC2/Agrega/Medio/El%20cuerpo%20humano/El%20aparato%20respiratorio/contenido/index.html</a:t>
            </a:r>
            <a:r>
              <a:rPr kumimoji="0" lang="es-ES" sz="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1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39552" y="38610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hlinkClick r:id="rId4"/>
              </a:rPr>
              <a:t>http://recursostic.educacion.es/secundaria/edad/3esobiologia/3quincena8/actividades/q8_aparato_rep.htm</a:t>
            </a:r>
            <a:endParaRPr lang="es-ES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907704" y="4941168"/>
            <a:ext cx="4824536" cy="2462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rgbClr val="133374"/>
                </a:solidFill>
                <a:effectLst/>
                <a:latin typeface="Verdana" pitchFamily="34" charset="0"/>
                <a:cs typeface="Arial" pitchFamily="34" charset="0"/>
                <a:hlinkClick r:id="rId5"/>
              </a:rPr>
              <a:t>http://www.indicedepaginas.com/puzzles_cuerpohumano.html</a:t>
            </a: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15616" y="544696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>
                <a:hlinkClick r:id="rId6"/>
              </a:rPr>
              <a:t>http://www.educa.jcyl.es/educacyl/cm/zonaalumnos/tkPopUp?pgseed=1180704476302&amp;idContent=8333&amp;locale=es_ES&amp;textOnly=false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ejerciciosgimnasio.es/wp-content/uploads/2010/02/respirac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371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72000"/>
          </a:xfrm>
        </p:spPr>
        <p:txBody>
          <a:bodyPr/>
          <a:lstStyle/>
          <a:p>
            <a:endParaRPr lang="es-ES" dirty="0" smtClean="0"/>
          </a:p>
          <a:p>
            <a:pPr>
              <a:buClr>
                <a:srgbClr val="FFFF00"/>
              </a:buClr>
              <a:buFont typeface="Courier New" pitchFamily="49" charset="0"/>
              <a:buChar char="o"/>
            </a:pPr>
            <a:r>
              <a:rPr lang="es-ES" sz="3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Ventilación pulmonar: </a:t>
            </a:r>
            <a:r>
              <a:rPr lang="es-ES" sz="3200" dirty="0" smtClean="0"/>
              <a:t>es el proceso por el cual entra y sale aire de los pulmones. Se realiza en 2 fases:</a:t>
            </a:r>
          </a:p>
          <a:p>
            <a:pPr lvl="1">
              <a:buClr>
                <a:srgbClr val="FFFF00"/>
              </a:buClr>
            </a:pPr>
            <a:r>
              <a:rPr lang="es-ES" sz="3200" u="sng" dirty="0" smtClean="0">
                <a:solidFill>
                  <a:schemeClr val="tx1"/>
                </a:solidFill>
              </a:rPr>
              <a:t>Inspiración: </a:t>
            </a:r>
            <a:r>
              <a:rPr lang="es-ES" sz="3200" dirty="0" smtClean="0">
                <a:solidFill>
                  <a:schemeClr val="tx1"/>
                </a:solidFill>
              </a:rPr>
              <a:t>los pulmones se ensanchan y el aire entra en su interior</a:t>
            </a:r>
          </a:p>
          <a:p>
            <a:pPr lvl="1">
              <a:buClr>
                <a:srgbClr val="FFFF00"/>
              </a:buClr>
            </a:pPr>
            <a:r>
              <a:rPr lang="es-ES" sz="3200" u="sng" smtClean="0">
                <a:solidFill>
                  <a:schemeClr val="tx1"/>
                </a:solidFill>
              </a:rPr>
              <a:t>Espiración</a:t>
            </a:r>
            <a:r>
              <a:rPr lang="es-ES" sz="3200" u="sng" dirty="0" smtClean="0">
                <a:solidFill>
                  <a:schemeClr val="tx1"/>
                </a:solidFill>
              </a:rPr>
              <a:t>: </a:t>
            </a:r>
            <a:r>
              <a:rPr lang="es-ES" sz="3200" dirty="0" smtClean="0">
                <a:solidFill>
                  <a:schemeClr val="tx1"/>
                </a:solidFill>
              </a:rPr>
              <a:t>los pulmones se estrechan y el aire sale al exterior.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RESPIRACIÓN</a:t>
            </a:r>
            <a:endParaRPr lang="es-ES" sz="44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3.bp.blogspot.com/-K1M0O-_7TgE/Tab0ok5RtKI/AAAAAAAAAEQ/rEozMehQakM/s1600/inspiracion+espirac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500042"/>
            <a:ext cx="5643602" cy="528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>
              <a:buClr>
                <a:srgbClr val="FFFF00"/>
              </a:buClr>
              <a:buFont typeface="Courier New" pitchFamily="49" charset="0"/>
              <a:buChar char="o"/>
            </a:pPr>
            <a:r>
              <a:rPr lang="es-ES" sz="3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Intercambio de Gases: 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Después de la inspiración se produce un intercambio de gases entre la sangre y el aire que ha entrado en los pulmones</a:t>
            </a:r>
          </a:p>
          <a:p>
            <a:pPr>
              <a:buClr>
                <a:srgbClr val="FFFF00"/>
              </a:buClr>
              <a:buFont typeface="Courier New" pitchFamily="49" charset="0"/>
              <a:buChar char="o"/>
            </a:pPr>
            <a:endParaRPr lang="es-E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FFFF00"/>
              </a:buClr>
              <a:buFont typeface="Courier New" pitchFamily="49" charset="0"/>
              <a:buChar char="o"/>
            </a:pPr>
            <a:r>
              <a:rPr lang="es-ES" sz="2800" dirty="0" smtClean="0">
                <a:solidFill>
                  <a:schemeClr val="tx1"/>
                </a:solidFill>
              </a:rPr>
              <a:t>Parte del oxígeno del aire pasa a la sangre y llega a los pulmones</a:t>
            </a:r>
          </a:p>
          <a:p>
            <a:pPr lvl="1">
              <a:buClr>
                <a:srgbClr val="FFFF00"/>
              </a:buClr>
              <a:buFont typeface="Courier New" pitchFamily="49" charset="0"/>
              <a:buChar char="o"/>
            </a:pPr>
            <a:r>
              <a:rPr lang="es-ES" sz="2800" dirty="0" smtClean="0">
                <a:solidFill>
                  <a:schemeClr val="tx1"/>
                </a:solidFill>
              </a:rPr>
              <a:t>El dióxido de carbono que la sangre ha recogido de nuestro cuerpo como sustancia de desecho, pasa de la sangre al 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5720" y="714356"/>
            <a:ext cx="5472122" cy="552452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FF00"/>
              </a:buClr>
            </a:pPr>
            <a:r>
              <a:rPr lang="es-ES" sz="3200" dirty="0" smtClean="0"/>
              <a:t>El aire que entra en los pulmones tiene más </a:t>
            </a:r>
            <a:r>
              <a:rPr lang="es-E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O2</a:t>
            </a:r>
            <a:r>
              <a:rPr lang="es-ES" sz="3200" dirty="0" smtClean="0"/>
              <a:t> que el aire que sale. Mientras que el aire que sale tiene más </a:t>
            </a:r>
            <a:r>
              <a:rPr lang="es-E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CO2</a:t>
            </a:r>
            <a:r>
              <a:rPr lang="es-ES" sz="3200" dirty="0" smtClean="0"/>
              <a:t> que el aire que entra.</a:t>
            </a:r>
          </a:p>
          <a:p>
            <a:pPr>
              <a:buClr>
                <a:srgbClr val="FFFF00"/>
              </a:buClr>
            </a:pPr>
            <a:endParaRPr lang="es-ES" sz="3200" dirty="0" smtClean="0"/>
          </a:p>
          <a:p>
            <a:pPr>
              <a:buClr>
                <a:srgbClr val="FFFF00"/>
              </a:buClr>
            </a:pPr>
            <a:r>
              <a:rPr lang="es-ES" sz="3200" dirty="0" smtClean="0"/>
              <a:t>Cuando realizamos una actividad física intensa , se acelera la ventilación pulmonar para aumentar el intercambio de gases, con el fin de obtener más O2 para la energía de los músculos.</a:t>
            </a:r>
          </a:p>
          <a:p>
            <a:endParaRPr lang="es-ES" sz="3200" dirty="0"/>
          </a:p>
        </p:txBody>
      </p:sp>
      <p:pic>
        <p:nvPicPr>
          <p:cNvPr id="17410" name="Picture 2" descr="http://www.tustrucos.com/wp-content/uploads/ejercic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00174"/>
            <a:ext cx="3429024" cy="3242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1.bp.blogspot.com/_D2DAy4zc6VI/TKL88E5HsBI/AAAAAAAAD9g/MPJHRb8tTkg/s1600/A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72000"/>
          </a:xfrm>
        </p:spPr>
        <p:txBody>
          <a:bodyPr>
            <a:normAutofit/>
          </a:bodyPr>
          <a:lstStyle/>
          <a:p>
            <a:endParaRPr lang="es-E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Nitrógeno</a:t>
            </a:r>
          </a:p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Oxígeno</a:t>
            </a:r>
          </a:p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Dióxido de Carbono</a:t>
            </a:r>
          </a:p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Hidrógeno</a:t>
            </a:r>
          </a:p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 gases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6000" b="1" u="sng" dirty="0" smtClean="0">
                <a:solidFill>
                  <a:srgbClr val="FFFF00"/>
                </a:solidFill>
              </a:rPr>
              <a:t>EL AIRE</a:t>
            </a:r>
            <a:endParaRPr lang="es-ES" sz="6000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Cuál crees que es la enfermedad más común del aparato respiratorio?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http://3.bp.blogspot.com/_RYiDg6Nkerg/TFtfXSz4JWI/AAAAAAAAB6Q/5YLe6h3yezU/s320/prohibido-fum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357430"/>
            <a:ext cx="3619209" cy="364333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5472122" cy="5310206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FF00"/>
              </a:buClr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humo del tabaco contiene más de 40 sustancias perjudiciales para la salud. Estas sustancias se introducen en nuestros pulmones cuando respiramos el aire que las contiene.</a:t>
            </a:r>
          </a:p>
          <a:p>
            <a:pPr>
              <a:buClr>
                <a:srgbClr val="FFFF00"/>
              </a:buClr>
              <a:buSzPct val="91000"/>
              <a:buFont typeface="Arial" pitchFamily="34" charset="0"/>
              <a:buChar char="•"/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esta razón ahora no se permite fumar en lugares públicos, como hospitales, autobuses, colegios…</a:t>
            </a:r>
            <a:endParaRPr lang="es-E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8" name="Picture 4" descr="http://oliviacastrocranwell.files.wordpress.com/2010/04/20081025-fumado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785794"/>
            <a:ext cx="3174927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900</Words>
  <Application>Microsoft Office PowerPoint</Application>
  <PresentationFormat>Presentación en pantalla (4:3)</PresentationFormat>
  <Paragraphs>90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Papel</vt:lpstr>
      <vt:lpstr>LA  RESPIRACIÓN</vt:lpstr>
      <vt:lpstr>Diapositiva 2</vt:lpstr>
      <vt:lpstr>LA RESPIRACIÓN</vt:lpstr>
      <vt:lpstr>Diapositiva 4</vt:lpstr>
      <vt:lpstr>Diapositiva 5</vt:lpstr>
      <vt:lpstr>Diapositiva 6</vt:lpstr>
      <vt:lpstr>EL AIRE</vt:lpstr>
      <vt:lpstr>¿Cuál crees que es la enfermedad más común del aparato respiratorio?</vt:lpstr>
      <vt:lpstr>Diapositiva 9</vt:lpstr>
      <vt:lpstr>ACTIVIDADES 1,2,3 PAG 19</vt:lpstr>
      <vt:lpstr>El aparato respiratorio</vt:lpstr>
      <vt:lpstr>Diapositiva 12</vt:lpstr>
      <vt:lpstr>Diapositiva 13</vt:lpstr>
      <vt:lpstr>Diapositiva 14</vt:lpstr>
      <vt:lpstr>Músculos para respirar</vt:lpstr>
      <vt:lpstr>Diapositiva 16</vt:lpstr>
      <vt:lpstr>¿Debemos respirar por la nariz o por la boca?</vt:lpstr>
      <vt:lpstr>ACTIVIDADES 1 y 2 PAG 21</vt:lpstr>
      <vt:lpstr>Funciones del Ap. Circulatorio</vt:lpstr>
      <vt:lpstr>El aparato circulatorio</vt:lpstr>
      <vt:lpstr>Diapositiva 21</vt:lpstr>
      <vt:lpstr>El Corazón</vt:lpstr>
      <vt:lpstr>El pulso</vt:lpstr>
      <vt:lpstr>ACTIVIDADES 1, 2, 3 y 4 PAG 23</vt:lpstr>
      <vt:lpstr>Actividades de Repaso 1-8 PÁG 25</vt:lpstr>
      <vt:lpstr>Diapositiva 26</vt:lpstr>
      <vt:lpstr>JUEGOS VIRTUALES</vt:lpstr>
    </vt:vector>
  </TitlesOfParts>
  <Company>http://www.centor.mx.gd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 RESPIRACIÓN</dc:title>
  <dc:creator>Centor</dc:creator>
  <cp:lastModifiedBy> </cp:lastModifiedBy>
  <cp:revision>76</cp:revision>
  <dcterms:created xsi:type="dcterms:W3CDTF">2011-09-09T09:26:24Z</dcterms:created>
  <dcterms:modified xsi:type="dcterms:W3CDTF">2014-10-18T21:15:36Z</dcterms:modified>
</cp:coreProperties>
</file>